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1" r:id="rId1"/>
  </p:sldMasterIdLst>
  <p:notesMasterIdLst>
    <p:notesMasterId r:id="rId23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5143500" type="screen16x9"/>
  <p:notesSz cx="6858000" cy="9144000"/>
  <p:embeddedFontLst>
    <p:embeddedFont>
      <p:font typeface="Proxima Nova Semibold" panose="020B0604020202020204" charset="0"/>
      <p:regular r:id="rId24"/>
      <p:bold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  <p:embeddedFont>
      <p:font typeface="Space Grotesk" panose="020B0604020202020204" charset="0"/>
      <p:regular r:id="rId31"/>
      <p:bold r:id="rId32"/>
    </p:embeddedFont>
    <p:embeddedFont>
      <p:font typeface="Space Grotesk Light" panose="020B0604020202020204" charset="0"/>
      <p:regular r:id="rId33"/>
      <p:bold r:id="rId34"/>
    </p:embeddedFont>
    <p:embeddedFont>
      <p:font typeface="Space Grotesk Medium" panose="020B0604020202020204" charset="0"/>
      <p:regular r:id="rId35"/>
      <p:bold r:id="rId36"/>
    </p:embeddedFont>
    <p:embeddedFont>
      <p:font typeface="Space Grotesk SemiBold" panose="020B0604020202020204" charset="0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478">
          <p15:clr>
            <a:srgbClr val="A4A3A4"/>
          </p15:clr>
        </p15:guide>
        <p15:guide id="2" pos="2754">
          <p15:clr>
            <a:srgbClr val="A4A3A4"/>
          </p15:clr>
        </p15:guide>
        <p15:guide id="3" orient="horz" pos="2910">
          <p15:clr>
            <a:srgbClr val="9AA0A6"/>
          </p15:clr>
        </p15:guide>
        <p15:guide id="4" pos="5613">
          <p15:clr>
            <a:srgbClr val="9AA0A6"/>
          </p15:clr>
        </p15:guide>
        <p15:guide id="5" orient="horz" pos="1071">
          <p15:clr>
            <a:srgbClr val="9AA0A6"/>
          </p15:clr>
        </p15:guide>
        <p15:guide id="7" pos="261">
          <p15:clr>
            <a:srgbClr val="9AA0A6"/>
          </p15:clr>
        </p15:guide>
        <p15:guide id="8" pos="5255">
          <p15:clr>
            <a:srgbClr val="9AA0A6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15" d="100"/>
          <a:sy n="115" d="100"/>
        </p:scale>
        <p:origin x="1164" y="84"/>
      </p:cViewPr>
      <p:guideLst>
        <p:guide orient="horz" pos="1478"/>
        <p:guide pos="2754"/>
        <p:guide orient="horz" pos="2910"/>
        <p:guide pos="5613"/>
        <p:guide orient="horz" pos="1071"/>
        <p:guide pos="261"/>
        <p:guide pos="52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jpg>
</file>

<file path=ppt/media/image18.png>
</file>

<file path=ppt/media/image19.png>
</file>

<file path=ppt/media/image2.jp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1aa79bd3040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1aa79bd3040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1bc7019b364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2" name="Google Shape;312;g1bc7019b364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1bc7019b36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8" name="Google Shape;318;g1bc7019b36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1bc7019b364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6" name="Google Shape;326;g1bc7019b364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1bc7019b364_0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33" name="Google Shape;333;g1bc7019b364_0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g1bc7019b364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0" name="Google Shape;340;g1bc7019b364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g1bc7019b364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48" name="Google Shape;348;g1bc7019b364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1bc7019b364_0_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56" name="Google Shape;356;g1bc7019b364_0_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1bc7019b364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64" name="Google Shape;364;g1bc7019b364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Google Shape;370;g1bc7019b364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1" name="Google Shape;371;g1bc7019b364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1bc7019b364_0_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78" name="Google Shape;378;g1bc7019b364_0_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131a5c5518d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131a5c5518d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1bc7019b364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g1bc7019b364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1" name="Google Shape;391;g1bc7019b364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92" name="Google Shape;392;g1bc7019b364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1bc4d7bee7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rPr lang="pt-BR"/>
              <a:t>Histograma, barra, donut, waterfall, heatmap</a:t>
            </a:r>
            <a:br>
              <a:rPr lang="pt-BR"/>
            </a:br>
            <a:r>
              <a:rPr lang="pt-BR"/>
              <a:t>Ao longo do curso ensinar tecnicas de como apresentar, melhores tipos de grafico para cada tipo de usuario, informação</a:t>
            </a:r>
            <a:endParaRPr/>
          </a:p>
        </p:txBody>
      </p:sp>
      <p:sp>
        <p:nvSpPr>
          <p:cNvPr id="241" name="Google Shape;241;g1bc4d7bee7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131a5c5518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131a5c5518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133abd18c30_0_5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133abd18c30_0_5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g1bc4d7bee79_0_1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0" name="Google Shape;270;g1bc4d7bee79_0_1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aa79bd3040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aa79bd3040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1bc4d7bee79_0_16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1bc4d7bee79_0_16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g1bc4d7bee79_0_1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4" name="Google Shape;304;g1bc4d7bee79_0_1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5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" name="Google Shape;11;p2"/>
          <p:cNvSpPr txBox="1"/>
          <p:nvPr/>
        </p:nvSpPr>
        <p:spPr>
          <a:xfrm>
            <a:off x="3677525" y="2022100"/>
            <a:ext cx="4917000" cy="41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12" name="Google Shape;12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9550" y="4620125"/>
            <a:ext cx="739049" cy="243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Google Shape;13;p2"/>
          <p:cNvPicPr preferRelativeResize="0"/>
          <p:nvPr/>
        </p:nvPicPr>
        <p:blipFill rotWithShape="1">
          <a:blip r:embed="rId3">
            <a:alphaModFix/>
          </a:blip>
          <a:srcRect t="34132" r="16359"/>
          <a:stretch/>
        </p:blipFill>
        <p:spPr>
          <a:xfrm>
            <a:off x="428800" y="824775"/>
            <a:ext cx="2987401" cy="3524623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" name="Google Shape;14;p2"/>
          <p:cNvCxnSpPr/>
          <p:nvPr/>
        </p:nvCxnSpPr>
        <p:spPr>
          <a:xfrm>
            <a:off x="3804800" y="1527125"/>
            <a:ext cx="3155100" cy="0"/>
          </a:xfrm>
          <a:prstGeom prst="straightConnector1">
            <a:avLst/>
          </a:prstGeom>
          <a:noFill/>
          <a:ln w="19050" cap="flat" cmpd="sng">
            <a:solidFill>
              <a:srgbClr val="DD266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" name="Google Shape;15;p2"/>
          <p:cNvCxnSpPr/>
          <p:nvPr/>
        </p:nvCxnSpPr>
        <p:spPr>
          <a:xfrm>
            <a:off x="3804800" y="1858900"/>
            <a:ext cx="2802000" cy="0"/>
          </a:xfrm>
          <a:prstGeom prst="straightConnector1">
            <a:avLst/>
          </a:prstGeom>
          <a:noFill/>
          <a:ln w="19050" cap="flat" cmpd="sng">
            <a:solidFill>
              <a:srgbClr val="DD266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6" name="Google Shape;16;p2"/>
          <p:cNvSpPr txBox="1"/>
          <p:nvPr/>
        </p:nvSpPr>
        <p:spPr>
          <a:xfrm>
            <a:off x="3677525" y="1261750"/>
            <a:ext cx="4478400" cy="7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Escola de experiência,</a:t>
            </a: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lnSpc>
                <a:spcPct val="5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t-BR" sz="24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tecnologia e futuro</a:t>
            </a: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311700" y="249150"/>
            <a:ext cx="45267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500"/>
              <a:buNone/>
              <a:defRPr sz="15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500"/>
              <a:buNone/>
              <a:defRPr sz="1500" b="1"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804800" y="2157150"/>
            <a:ext cx="4155600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pic>
        <p:nvPicPr>
          <p:cNvPr id="19" name="Google Shape;19;p2"/>
          <p:cNvPicPr preferRelativeResize="0"/>
          <p:nvPr/>
        </p:nvPicPr>
        <p:blipFill rotWithShape="1">
          <a:blip r:embed="rId4">
            <a:alphaModFix/>
          </a:blip>
          <a:srcRect r="7604"/>
          <a:stretch/>
        </p:blipFill>
        <p:spPr>
          <a:xfrm>
            <a:off x="0" y="-23225"/>
            <a:ext cx="9144003" cy="51899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" name="Google Shape;20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92800" y="2334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" name="Google Shape;21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983200" y="419652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" name="Google Shape;22;p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71775" y="4772175"/>
            <a:ext cx="161925" cy="16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" name="Google Shape;23;p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flipH="1">
            <a:off x="7949075" y="3343188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4" name="Google Shape;24;p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7487745" y="395350"/>
            <a:ext cx="1299550" cy="9498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roxo">
  <p:cSld name="MAIN_POINT_1">
    <p:bg>
      <p:bgPr>
        <a:solidFill>
          <a:srgbClr val="7C2ECB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6162538" y="-1054600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1" name="Google Shape;111;p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Google Shape;112;p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3" name="Google Shape;113;p11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14" name="Google Shape;114;p11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11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1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8" name="Google Shape;118;p11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1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20" name="Google Shape;120;p1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">
  <p:cSld name="SECTION_TITLE_AND_DESCRIPTION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40375" y="0"/>
            <a:ext cx="9239376" cy="519714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3" name="Google Shape;123;p12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24" name="Google Shape;124;p12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2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12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2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28" name="Google Shape;128;p12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29" name="Google Shape;129;p12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30" name="Google Shape;130;p1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fundo de estrelas">
  <p:cSld name="CAPTION_ONLY">
    <p:bg>
      <p:bgPr>
        <a:solidFill>
          <a:srgbClr val="040427"/>
        </a:solidFill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33" name="Google Shape;133;p13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54900" y="-30875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34" name="Google Shape;134;p13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35" name="Google Shape;135;p13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sz="3000" b="1">
                <a:solidFill>
                  <a:srgbClr val="BEFEC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/>
          </p:nvPr>
        </p:nvSpPr>
        <p:spPr>
          <a:xfrm>
            <a:off x="2312500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41" name="Google Shape;141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fundo de estrelas roxo">
  <p:cSld name="CAPTION_ONLY_1">
    <p:bg>
      <p:bgPr>
        <a:solidFill>
          <a:srgbClr val="7C2ECB"/>
        </a:solidFill>
        <a:effectLst/>
      </p:bgPr>
    </p:bg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44" name="Google Shape;144;p14"/>
          <p:cNvPicPr preferRelativeResize="0"/>
          <p:nvPr/>
        </p:nvPicPr>
        <p:blipFill>
          <a:blip r:embed="rId2">
            <a:alphaModFix amt="42000"/>
          </a:blip>
          <a:stretch>
            <a:fillRect/>
          </a:stretch>
        </p:blipFill>
        <p:spPr>
          <a:xfrm>
            <a:off x="-27450" y="-15437"/>
            <a:ext cx="9198898" cy="5174374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5" name="Google Shape;145;p14"/>
          <p:cNvGrpSpPr/>
          <p:nvPr/>
        </p:nvGrpSpPr>
        <p:grpSpPr>
          <a:xfrm>
            <a:off x="4032754" y="3643153"/>
            <a:ext cx="481086" cy="257959"/>
            <a:chOff x="1019875" y="4108325"/>
            <a:chExt cx="697125" cy="373800"/>
          </a:xfrm>
        </p:grpSpPr>
        <p:sp>
          <p:nvSpPr>
            <p:cNvPr id="146" name="Google Shape;146;p14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14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14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0" name="Google Shape;150;p14"/>
          <p:cNvSpPr txBox="1">
            <a:spLocks noGrp="1"/>
          </p:cNvSpPr>
          <p:nvPr>
            <p:ph type="title"/>
          </p:nvPr>
        </p:nvSpPr>
        <p:spPr>
          <a:xfrm>
            <a:off x="1777450" y="1090925"/>
            <a:ext cx="49917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BEFECD"/>
              </a:buClr>
              <a:buSzPts val="3000"/>
              <a:buNone/>
              <a:defRPr sz="3000" b="1">
                <a:solidFill>
                  <a:srgbClr val="BEFECD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4"/>
          <p:cNvSpPr txBox="1">
            <a:spLocks noGrp="1"/>
          </p:cNvSpPr>
          <p:nvPr>
            <p:ph type="title" idx="2"/>
          </p:nvPr>
        </p:nvSpPr>
        <p:spPr>
          <a:xfrm>
            <a:off x="2312500" y="24854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2" name="Google Shape;15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roxo 2">
  <p:cSld name="BIG_NUMBER">
    <p:bg>
      <p:bgPr>
        <a:solidFill>
          <a:srgbClr val="7C2ECB"/>
        </a:solidFill>
        <a:effectLst/>
      </p:bgPr>
    </p:bg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Google Shape;154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1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15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7" name="Google Shape;157;p15"/>
          <p:cNvSpPr txBox="1">
            <a:spLocks noGrp="1"/>
          </p:cNvSpPr>
          <p:nvPr>
            <p:ph type="title" idx="2"/>
          </p:nvPr>
        </p:nvSpPr>
        <p:spPr>
          <a:xfrm>
            <a:off x="1112875" y="268727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58" name="Google Shape;15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o centro roxo">
  <p:cSld name="BIG_NUMBER_1">
    <p:bg>
      <p:bgPr>
        <a:solidFill>
          <a:srgbClr val="7C2ECB"/>
        </a:solidFill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532802" y="60552"/>
            <a:ext cx="2216550" cy="22165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1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21049" y="3441326"/>
            <a:ext cx="1978325" cy="1978325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6"/>
          <p:cNvSpPr txBox="1">
            <a:spLocks noGrp="1"/>
          </p:cNvSpPr>
          <p:nvPr>
            <p:ph type="title"/>
          </p:nvPr>
        </p:nvSpPr>
        <p:spPr>
          <a:xfrm>
            <a:off x="2056500" y="1104350"/>
            <a:ext cx="5031000" cy="132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6"/>
          <p:cNvSpPr txBox="1">
            <a:spLocks noGrp="1"/>
          </p:cNvSpPr>
          <p:nvPr>
            <p:ph type="title" idx="2"/>
          </p:nvPr>
        </p:nvSpPr>
        <p:spPr>
          <a:xfrm>
            <a:off x="2611200" y="243185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64" name="Google Shape;164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logo roxo" type="blank">
  <p:cSld name="BLANK">
    <p:bg>
      <p:bgPr>
        <a:solidFill>
          <a:srgbClr val="7C2ECB"/>
        </a:soli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67" name="Google Shape;167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logo azul escuro">
  <p:cSld name="BLANK_1">
    <p:bg>
      <p:bgPr>
        <a:solidFill>
          <a:srgbClr val="040427"/>
        </a:solidFill>
        <a:effectLst/>
      </p:bgPr>
    </p:bg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170" name="Google Shape;170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esquerda">
  <p:cSld name="BLANK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19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74" name="Google Shape;174;p19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75" name="Google Shape;175;p1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76" name="Google Shape;176;p19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77" name="Google Shape;177;p19"/>
          <p:cNvSpPr txBox="1">
            <a:spLocks noGrp="1"/>
          </p:cNvSpPr>
          <p:nvPr>
            <p:ph type="title" idx="2"/>
          </p:nvPr>
        </p:nvSpPr>
        <p:spPr>
          <a:xfrm>
            <a:off x="4532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sz="2300" b="1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78" name="Google Shape;178;p19"/>
          <p:cNvSpPr txBox="1">
            <a:spLocks noGrp="1"/>
          </p:cNvSpPr>
          <p:nvPr>
            <p:ph type="title" idx="3"/>
          </p:nvPr>
        </p:nvSpPr>
        <p:spPr>
          <a:xfrm>
            <a:off x="520775" y="22432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179" name="Google Shape;179;p19"/>
          <p:cNvPicPr preferRelativeResize="0"/>
          <p:nvPr/>
        </p:nvPicPr>
        <p:blipFill rotWithShape="1">
          <a:blip r:embed="rId3">
            <a:alphaModFix amt="64000"/>
          </a:blip>
          <a:srcRect l="-25969" t="-25342" r="11618" b="-22171"/>
          <a:stretch/>
        </p:blipFill>
        <p:spPr>
          <a:xfrm>
            <a:off x="7957462" y="-562425"/>
            <a:ext cx="1350975" cy="1742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Google Shape;180;p19"/>
          <p:cNvPicPr preferRelativeResize="0"/>
          <p:nvPr/>
        </p:nvPicPr>
        <p:blipFill rotWithShape="1">
          <a:blip r:embed="rId3">
            <a:alphaModFix/>
          </a:blip>
          <a:srcRect l="-16070" t="-20982" r="-25894" b="-20982"/>
          <a:stretch/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">
  <p:cSld name="BLANK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2" name="Google Shape;182;p20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3" name="Google Shape;18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20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85" name="Google Shape;185;p20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86" name="Google Shape;186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20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188" name="Google Shape;188;p20"/>
          <p:cNvSpPr txBox="1">
            <a:spLocks noGrp="1"/>
          </p:cNvSpPr>
          <p:nvPr>
            <p:ph type="title" idx="2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300"/>
              <a:buNone/>
              <a:defRPr sz="2300" b="1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9" name="Google Shape;189;p20"/>
          <p:cNvSpPr txBox="1">
            <a:spLocks noGrp="1"/>
          </p:cNvSpPr>
          <p:nvPr>
            <p:ph type="title" idx="3"/>
          </p:nvPr>
        </p:nvSpPr>
        <p:spPr>
          <a:xfrm>
            <a:off x="4423275" y="22432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>
                <a:solidFill>
                  <a:srgbClr val="040427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2800"/>
              <a:buNone/>
              <a:defRPr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190" name="Google Shape;190;p20"/>
          <p:cNvPicPr preferRelativeResize="0"/>
          <p:nvPr/>
        </p:nvPicPr>
        <p:blipFill rotWithShape="1">
          <a:blip r:embed="rId2">
            <a:alphaModFix/>
          </a:blip>
          <a:srcRect l="-8700" t="-8700" r="-8711" b="-8711"/>
          <a:stretch/>
        </p:blipFill>
        <p:spPr>
          <a:xfrm flipH="1">
            <a:off x="-557962" y="753675"/>
            <a:ext cx="1181400" cy="1181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e imagem de destaque" type="secHead">
  <p:cSld name="SECTION_HEADER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3"/>
          <p:cNvPicPr preferRelativeResize="0"/>
          <p:nvPr/>
        </p:nvPicPr>
        <p:blipFill rotWithShape="1">
          <a:blip r:embed="rId2">
            <a:alphaModFix/>
          </a:blip>
          <a:srcRect t="10566" b="10574"/>
          <a:stretch/>
        </p:blipFill>
        <p:spPr>
          <a:xfrm>
            <a:off x="432600" y="395550"/>
            <a:ext cx="8278800" cy="43524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  <p:sp>
        <p:nvSpPr>
          <p:cNvPr id="27" name="Google Shape;27;p3"/>
          <p:cNvSpPr/>
          <p:nvPr/>
        </p:nvSpPr>
        <p:spPr>
          <a:xfrm>
            <a:off x="-188300" y="3227325"/>
            <a:ext cx="3914400" cy="1017600"/>
          </a:xfrm>
          <a:prstGeom prst="roundRect">
            <a:avLst>
              <a:gd name="adj" fmla="val 16667"/>
            </a:avLst>
          </a:prstGeom>
          <a:solidFill>
            <a:srgbClr val="F8FAFB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3"/>
          <p:cNvSpPr txBox="1"/>
          <p:nvPr/>
        </p:nvSpPr>
        <p:spPr>
          <a:xfrm>
            <a:off x="147650" y="3349025"/>
            <a:ext cx="4478400" cy="127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endParaRPr sz="24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cxnSp>
        <p:nvCxnSpPr>
          <p:cNvPr id="29" name="Google Shape;29;p3"/>
          <p:cNvCxnSpPr/>
          <p:nvPr/>
        </p:nvCxnSpPr>
        <p:spPr>
          <a:xfrm>
            <a:off x="-27600" y="946600"/>
            <a:ext cx="19632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0" name="Google Shape;30;p3"/>
          <p:cNvSpPr txBox="1">
            <a:spLocks noGrp="1"/>
          </p:cNvSpPr>
          <p:nvPr>
            <p:ph type="title"/>
          </p:nvPr>
        </p:nvSpPr>
        <p:spPr>
          <a:xfrm>
            <a:off x="538250" y="634850"/>
            <a:ext cx="43467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sz="1200" b="1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sp>
        <p:nvSpPr>
          <p:cNvPr id="31" name="Google Shape;31;p3"/>
          <p:cNvSpPr txBox="1">
            <a:spLocks noGrp="1"/>
          </p:cNvSpPr>
          <p:nvPr>
            <p:ph type="subTitle" idx="1"/>
          </p:nvPr>
        </p:nvSpPr>
        <p:spPr>
          <a:xfrm>
            <a:off x="432600" y="3272825"/>
            <a:ext cx="3218700" cy="85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40427"/>
              </a:buClr>
              <a:buSzPts val="1700"/>
              <a:buNone/>
              <a:defRPr sz="1700" b="1">
                <a:solidFill>
                  <a:srgbClr val="040427"/>
                </a:solidFill>
              </a:defRPr>
            </a:lvl9pPr>
          </a:lstStyle>
          <a:p>
            <a:endParaRPr/>
          </a:p>
        </p:txBody>
      </p:sp>
      <p:pic>
        <p:nvPicPr>
          <p:cNvPr id="32" name="Google Shape;32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 1">
  <p:cSld name="BLANK_1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21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6780037" y="-14333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4" name="Google Shape;194;p21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195" name="Google Shape;195;p21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96" name="Google Shape;19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197" name="Google Shape;197;p21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198" name="Google Shape;198;p21"/>
          <p:cNvPicPr preferRelativeResize="0"/>
          <p:nvPr/>
        </p:nvPicPr>
        <p:blipFill rotWithShape="1">
          <a:blip r:embed="rId2">
            <a:alphaModFix/>
          </a:blip>
          <a:srcRect l="-38856" t="-47326" r="-15703" b="-7233"/>
          <a:stretch/>
        </p:blipFill>
        <p:spPr>
          <a:xfrm flipH="1">
            <a:off x="-416619" y="36402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em branco com conteúdo a direita 1 1">
  <p:cSld name="BLANK_1_1_1_1_1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0" name="Google Shape;200;p22"/>
          <p:cNvPicPr preferRelativeResize="0"/>
          <p:nvPr/>
        </p:nvPicPr>
        <p:blipFill rotWithShape="1">
          <a:blip r:embed="rId2">
            <a:alphaModFix amt="64000"/>
          </a:blip>
          <a:srcRect l="-25969" t="-25342" r="11618" b="-22171"/>
          <a:stretch/>
        </p:blipFill>
        <p:spPr>
          <a:xfrm>
            <a:off x="5539787" y="3054475"/>
            <a:ext cx="2797525" cy="3608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Google Shape;201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2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03" name="Google Shape;203;p22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04" name="Google Shape;204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205" name="Google Shape;205;p22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  <p:pic>
        <p:nvPicPr>
          <p:cNvPr id="206" name="Google Shape;206;p22"/>
          <p:cNvPicPr preferRelativeResize="0"/>
          <p:nvPr/>
        </p:nvPicPr>
        <p:blipFill rotWithShape="1">
          <a:blip r:embed="rId2">
            <a:alphaModFix/>
          </a:blip>
          <a:srcRect l="-38856" t="-47326" r="-15703" b="-7233"/>
          <a:stretch/>
        </p:blipFill>
        <p:spPr>
          <a:xfrm flipH="1">
            <a:off x="-396469" y="443425"/>
            <a:ext cx="1715975" cy="1715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>
  <p:cSld name="TITLE_AND_BODY_1"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3"/>
          <p:cNvSpPr/>
          <p:nvPr/>
        </p:nvSpPr>
        <p:spPr>
          <a:xfrm rot="10800000" flipH="1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3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3"/>
          <p:cNvSpPr txBox="1">
            <a:spLocks noGrp="1"/>
          </p:cNvSpPr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1" name="Google Shape;211;p23"/>
          <p:cNvSpPr txBox="1">
            <a:spLocks noGrp="1"/>
          </p:cNvSpPr>
          <p:nvPr>
            <p:ph type="body" idx="1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2" name="Google Shape;212;p23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TITLE_AND_BODY_2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4"/>
          <p:cNvSpPr/>
          <p:nvPr/>
        </p:nvSpPr>
        <p:spPr>
          <a:xfrm rot="10800000" flipH="1">
            <a:off x="0" y="1136400"/>
            <a:ext cx="9144000" cy="400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4"/>
          <p:cNvSpPr/>
          <p:nvPr/>
        </p:nvSpPr>
        <p:spPr>
          <a:xfrm>
            <a:off x="0" y="1124247"/>
            <a:ext cx="9144000" cy="108600"/>
          </a:xfrm>
          <a:prstGeom prst="rect">
            <a:avLst/>
          </a:prstGeom>
          <a:gradFill>
            <a:gsLst>
              <a:gs pos="0">
                <a:srgbClr val="F9F9F9"/>
              </a:gs>
              <a:gs pos="36000">
                <a:srgbClr val="F9F9F9"/>
              </a:gs>
              <a:gs pos="80000">
                <a:srgbClr val="DEDEDE"/>
              </a:gs>
              <a:gs pos="100000">
                <a:srgbClr val="999999"/>
              </a:gs>
            </a:gsLst>
            <a:lin ang="16200038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4"/>
          <p:cNvSpPr txBox="1">
            <a:spLocks noGrp="1"/>
          </p:cNvSpPr>
          <p:nvPr>
            <p:ph type="title"/>
          </p:nvPr>
        </p:nvSpPr>
        <p:spPr>
          <a:xfrm>
            <a:off x="471900" y="357725"/>
            <a:ext cx="8222100" cy="7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217" name="Google Shape;217;p24"/>
          <p:cNvSpPr txBox="1">
            <a:spLocks noGrp="1"/>
          </p:cNvSpPr>
          <p:nvPr>
            <p:ph type="body" idx="1"/>
          </p:nvPr>
        </p:nvSpPr>
        <p:spPr>
          <a:xfrm>
            <a:off x="471900" y="1235738"/>
            <a:ext cx="8222100" cy="3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18" name="Google Shape;218;p24"/>
          <p:cNvSpPr txBox="1">
            <a:spLocks noGrp="1"/>
          </p:cNvSpPr>
          <p:nvPr>
            <p:ph type="sldNum" idx="12"/>
          </p:nvPr>
        </p:nvSpPr>
        <p:spPr>
          <a:xfrm>
            <a:off x="8523541" y="4695623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lt2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ópico e slide livre" type="tx">
  <p:cSld name="TITLE_AND_BODY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4"/>
          <p:cNvSpPr txBox="1"/>
          <p:nvPr/>
        </p:nvSpPr>
        <p:spPr>
          <a:xfrm>
            <a:off x="311700" y="225700"/>
            <a:ext cx="3741600" cy="37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35" name="Google Shape;35;p4"/>
          <p:cNvCxnSpPr/>
          <p:nvPr/>
        </p:nvCxnSpPr>
        <p:spPr>
          <a:xfrm>
            <a:off x="-14150" y="558925"/>
            <a:ext cx="36990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6" name="Google Shape;36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30"/>
            <a:ext cx="591300" cy="194920"/>
          </a:xfrm>
          <a:prstGeom prst="rect">
            <a:avLst/>
          </a:prstGeom>
          <a:noFill/>
          <a:ln>
            <a:noFill/>
          </a:ln>
        </p:spPr>
      </p:pic>
      <p:sp>
        <p:nvSpPr>
          <p:cNvPr id="37" name="Google Shape;37;p4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2024A"/>
              </a:buClr>
              <a:buSzPts val="1200"/>
              <a:buNone/>
              <a:defRPr sz="1200" b="1">
                <a:solidFill>
                  <a:srgbClr val="02024A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ópico e slide livre escuro" type="twoColTx">
  <p:cSld name="TITLE_AND_TWO_COLUMNS">
    <p:bg>
      <p:bgPr>
        <a:solidFill>
          <a:srgbClr val="000022"/>
        </a:solid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5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40" name="Google Shape;4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  <p:sp>
        <p:nvSpPr>
          <p:cNvPr id="41" name="Google Shape;41;p5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EEEEEE"/>
              </a:buClr>
              <a:buSzPts val="1200"/>
              <a:buNone/>
              <a:defRPr sz="1200" b="1">
                <a:solidFill>
                  <a:srgbClr val="EEEEEE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1100"/>
              <a:buNone/>
              <a:defRPr sz="1100" b="1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direita" type="titleOnly">
  <p:cSld name="TITLE_ONLY">
    <p:bg>
      <p:bgPr>
        <a:solidFill>
          <a:srgbClr val="040427"/>
        </a:solid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"/>
          <p:cNvSpPr txBox="1">
            <a:spLocks noGrp="1"/>
          </p:cNvSpPr>
          <p:nvPr>
            <p:ph type="title"/>
          </p:nvPr>
        </p:nvSpPr>
        <p:spPr>
          <a:xfrm>
            <a:off x="3974850" y="169650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45" name="Google Shape;45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27387" y="34723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6" name="Google Shape;46;p6"/>
          <p:cNvGrpSpPr/>
          <p:nvPr/>
        </p:nvGrpSpPr>
        <p:grpSpPr>
          <a:xfrm>
            <a:off x="4128854" y="3907503"/>
            <a:ext cx="481086" cy="257959"/>
            <a:chOff x="1019875" y="4108325"/>
            <a:chExt cx="697125" cy="373800"/>
          </a:xfrm>
        </p:grpSpPr>
        <p:sp>
          <p:nvSpPr>
            <p:cNvPr id="47" name="Google Shape;47;p6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48;p6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49;p6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0;p6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1" name="Google Shape;51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58562" y="49212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2" name="Google Shape;52;p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8113088" y="2499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3" name="Google Shape;53;p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com foto">
  <p:cSld name="ONE_COLUMN_TEXT">
    <p:bg>
      <p:bgPr>
        <a:solidFill>
          <a:srgbClr val="040427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56" name="Google Shape;56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" name="Google Shape;57;p7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58" name="Google Shape;58;p7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7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7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62" name="Google Shape;62;p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3" name="Google Shape;63;p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67" name="Google Shape;67;p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direita com foto ">
  <p:cSld name="ONE_COLUMN_TEXT_2">
    <p:bg>
      <p:bgPr>
        <a:solidFill>
          <a:srgbClr val="040427"/>
        </a:solidFill>
        <a:effectLst/>
      </p:bgPr>
    </p:bg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1903975" y="643750"/>
            <a:ext cx="8054501" cy="4530624"/>
          </a:xfrm>
          <a:prstGeom prst="rect">
            <a:avLst/>
          </a:prstGeom>
          <a:noFill/>
          <a:ln>
            <a:noFill/>
          </a:ln>
        </p:spPr>
      </p:pic>
      <p:sp>
        <p:nvSpPr>
          <p:cNvPr id="70" name="Google Shape;70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71" name="Google Shape;71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p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73" name="Google Shape;73;p8"/>
          <p:cNvGrpSpPr/>
          <p:nvPr/>
        </p:nvGrpSpPr>
        <p:grpSpPr>
          <a:xfrm>
            <a:off x="3880504" y="4574828"/>
            <a:ext cx="481086" cy="257959"/>
            <a:chOff x="1019875" y="4108325"/>
            <a:chExt cx="697125" cy="373800"/>
          </a:xfrm>
        </p:grpSpPr>
        <p:sp>
          <p:nvSpPr>
            <p:cNvPr id="74" name="Google Shape;74;p8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8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8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8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78" name="Google Shape;78;p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8"/>
          <p:cNvSpPr txBox="1">
            <a:spLocks noGrp="1"/>
          </p:cNvSpPr>
          <p:nvPr>
            <p:ph type="title"/>
          </p:nvPr>
        </p:nvSpPr>
        <p:spPr>
          <a:xfrm>
            <a:off x="4322075" y="11582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8"/>
          <p:cNvSpPr txBox="1">
            <a:spLocks noGrp="1"/>
          </p:cNvSpPr>
          <p:nvPr>
            <p:ph type="title" idx="2"/>
          </p:nvPr>
        </p:nvSpPr>
        <p:spPr>
          <a:xfrm>
            <a:off x="4382925" y="26738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82" name="Google Shape;82;p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com foto fundo roxo">
  <p:cSld name="ONE_COLUMN_TEXT_1">
    <p:bg>
      <p:bgPr>
        <a:solidFill>
          <a:srgbClr val="7C2ECB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  <p:pic>
        <p:nvPicPr>
          <p:cNvPr id="85" name="Google Shape;85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7762238" y="1699750"/>
            <a:ext cx="2295525" cy="22955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6" name="Google Shape;86;p9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87" name="Google Shape;87;p9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9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9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9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1" name="Google Shape;91;p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242238" y="2542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2" name="Google Shape;92;p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3" name="Google Shape;93;p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707175" y="4615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9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9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96" name="Google Shape;96;p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titulo a esquerda ">
  <p:cSld name="MAIN_POINT">
    <p:bg>
      <p:bgPr>
        <a:solidFill>
          <a:srgbClr val="040427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 flipH="1">
            <a:off x="-888912" y="-879675"/>
            <a:ext cx="2295525" cy="2295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963" y="-155175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flipH="1">
            <a:off x="-358562" y="4403713"/>
            <a:ext cx="1181400" cy="11814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01" name="Google Shape;101;p10"/>
          <p:cNvGrpSpPr/>
          <p:nvPr/>
        </p:nvGrpSpPr>
        <p:grpSpPr>
          <a:xfrm>
            <a:off x="1287529" y="4356378"/>
            <a:ext cx="481086" cy="257959"/>
            <a:chOff x="1019875" y="4108325"/>
            <a:chExt cx="697125" cy="373800"/>
          </a:xfrm>
        </p:grpSpPr>
        <p:sp>
          <p:nvSpPr>
            <p:cNvPr id="102" name="Google Shape;102;p10"/>
            <p:cNvSpPr/>
            <p:nvPr/>
          </p:nvSpPr>
          <p:spPr>
            <a:xfrm>
              <a:off x="1246700" y="4110700"/>
              <a:ext cx="239200" cy="368550"/>
            </a:xfrm>
            <a:custGeom>
              <a:avLst/>
              <a:gdLst/>
              <a:ahLst/>
              <a:cxnLst/>
              <a:rect l="l" t="t" r="r" b="b"/>
              <a:pathLst>
                <a:path w="9568" h="14742" extrusionOk="0">
                  <a:moveTo>
                    <a:pt x="2188" y="1"/>
                  </a:moveTo>
                  <a:lnTo>
                    <a:pt x="0" y="2207"/>
                  </a:lnTo>
                  <a:lnTo>
                    <a:pt x="5155" y="7381"/>
                  </a:lnTo>
                  <a:lnTo>
                    <a:pt x="0" y="12555"/>
                  </a:lnTo>
                  <a:lnTo>
                    <a:pt x="2188" y="14742"/>
                  </a:lnTo>
                  <a:lnTo>
                    <a:pt x="9568" y="7381"/>
                  </a:lnTo>
                  <a:lnTo>
                    <a:pt x="2188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10"/>
            <p:cNvSpPr/>
            <p:nvPr/>
          </p:nvSpPr>
          <p:spPr>
            <a:xfrm>
              <a:off x="10198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10"/>
            <p:cNvSpPr/>
            <p:nvPr/>
          </p:nvSpPr>
          <p:spPr>
            <a:xfrm>
              <a:off x="1243850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0"/>
            <p:cNvSpPr/>
            <p:nvPr/>
          </p:nvSpPr>
          <p:spPr>
            <a:xfrm>
              <a:off x="1472575" y="4108325"/>
              <a:ext cx="244425" cy="373800"/>
            </a:xfrm>
            <a:custGeom>
              <a:avLst/>
              <a:gdLst/>
              <a:ahLst/>
              <a:cxnLst/>
              <a:rect l="l" t="t" r="r" b="b"/>
              <a:pathLst>
                <a:path w="9777" h="14952" extrusionOk="0">
                  <a:moveTo>
                    <a:pt x="2302" y="210"/>
                  </a:moveTo>
                  <a:lnTo>
                    <a:pt x="9587" y="7476"/>
                  </a:lnTo>
                  <a:lnTo>
                    <a:pt x="2302" y="14742"/>
                  </a:lnTo>
                  <a:lnTo>
                    <a:pt x="209" y="12650"/>
                  </a:lnTo>
                  <a:lnTo>
                    <a:pt x="5383" y="7476"/>
                  </a:lnTo>
                  <a:lnTo>
                    <a:pt x="209" y="2302"/>
                  </a:lnTo>
                  <a:lnTo>
                    <a:pt x="2302" y="210"/>
                  </a:lnTo>
                  <a:close/>
                  <a:moveTo>
                    <a:pt x="2302" y="1"/>
                  </a:moveTo>
                  <a:lnTo>
                    <a:pt x="0" y="2302"/>
                  </a:lnTo>
                  <a:lnTo>
                    <a:pt x="5174" y="7476"/>
                  </a:lnTo>
                  <a:lnTo>
                    <a:pt x="0" y="12650"/>
                  </a:lnTo>
                  <a:lnTo>
                    <a:pt x="2302" y="14951"/>
                  </a:lnTo>
                  <a:lnTo>
                    <a:pt x="9777" y="7476"/>
                  </a:lnTo>
                  <a:lnTo>
                    <a:pt x="2302" y="1"/>
                  </a:lnTo>
                  <a:close/>
                </a:path>
              </a:pathLst>
            </a:custGeom>
            <a:noFill/>
            <a:ln w="9525" cap="flat" cmpd="sng">
              <a:solidFill>
                <a:srgbClr val="BEFEC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6" name="Google Shape;106;p10"/>
          <p:cNvSpPr txBox="1">
            <a:spLocks noGrp="1"/>
          </p:cNvSpPr>
          <p:nvPr>
            <p:ph type="title"/>
          </p:nvPr>
        </p:nvSpPr>
        <p:spPr>
          <a:xfrm>
            <a:off x="1085675" y="1090925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 b="1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title" idx="2"/>
          </p:nvPr>
        </p:nvSpPr>
        <p:spPr>
          <a:xfrm>
            <a:off x="1146525" y="260652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None/>
              <a:defRPr sz="17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108" name="Google Shape;108;p1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337300" y="4668825"/>
            <a:ext cx="591300" cy="194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2800"/>
              <a:buFont typeface="Space Grotesk"/>
              <a:buNone/>
              <a:defRPr sz="2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Space Grotesk"/>
              <a:buNone/>
              <a:defRPr sz="2800">
                <a:solidFill>
                  <a:schemeClr val="dk1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800"/>
              <a:buFont typeface="Space Grotesk"/>
              <a:buChar char="●"/>
              <a:defRPr sz="1800"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●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○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22"/>
              </a:buClr>
              <a:buSzPts val="1400"/>
              <a:buFont typeface="Space Grotesk"/>
              <a:buChar char="■"/>
              <a:defRPr>
                <a:solidFill>
                  <a:srgbClr val="000022"/>
                </a:solidFill>
                <a:latin typeface="Space Grotesk"/>
                <a:ea typeface="Space Grotesk"/>
                <a:cs typeface="Space Grotesk"/>
                <a:sym typeface="Space Grotesk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2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Relationship Id="rId4" Type="http://schemas.openxmlformats.org/officeDocument/2006/relationships/image" Target="../media/image3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Relationship Id="rId4" Type="http://schemas.openxmlformats.org/officeDocument/2006/relationships/hyperlink" Target="https://www.tableau.com/pt-br/learn/articles/data-visualization#:~:text=A%20visualiza%C3%A7%C3%A3o%20de%20dados%20consiste,tend%C3%AAncias%20e%20padr%C3%B5es%20nos%20dados.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9.xml"/><Relationship Id="rId6" Type="http://schemas.openxmlformats.org/officeDocument/2006/relationships/hyperlink" Target="https://thinkinsights.net/data-literacy/data-visualization-history/" TargetMode="External"/><Relationship Id="rId5" Type="http://schemas.openxmlformats.org/officeDocument/2006/relationships/image" Target="../media/image17.jp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0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atavizcatalogue.com/search.html" TargetMode="External"/><Relationship Id="rId7" Type="http://schemas.openxmlformats.org/officeDocument/2006/relationships/image" Target="../media/image2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datavizproject.com/" TargetMode="External"/><Relationship Id="rId5" Type="http://schemas.openxmlformats.org/officeDocument/2006/relationships/hyperlink" Target="https://drive.google.com/file/d/1KezU-yDvJIopi5AKA484Xn6kAZlfSD7V/view" TargetMode="External"/><Relationship Id="rId4" Type="http://schemas.openxmlformats.org/officeDocument/2006/relationships/hyperlink" Target="https://www.storytellingwithdata.com/chart-gui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27"/>
        </a:solidFill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5"/>
          <p:cNvSpPr txBox="1"/>
          <p:nvPr/>
        </p:nvSpPr>
        <p:spPr>
          <a:xfrm>
            <a:off x="3915525" y="1110475"/>
            <a:ext cx="4968900" cy="172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pt-BR" sz="370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Business Intelligence e Análise Estatística</a:t>
            </a:r>
            <a:endParaRPr sz="370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24" name="Google Shape;224;p25"/>
          <p:cNvSpPr txBox="1"/>
          <p:nvPr/>
        </p:nvSpPr>
        <p:spPr>
          <a:xfrm>
            <a:off x="3965725" y="2615150"/>
            <a:ext cx="3000000" cy="677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pt-BR" sz="1600">
                <a:solidFill>
                  <a:srgbClr val="E1E7EC"/>
                </a:solidFill>
                <a:latin typeface="Space Grotesk"/>
                <a:ea typeface="Space Grotesk"/>
                <a:cs typeface="Space Grotesk"/>
                <a:sym typeface="Space Grotesk"/>
              </a:rPr>
              <a:t>Introdução a BI e Visualização de Dados</a:t>
            </a:r>
            <a:endParaRPr sz="1600">
              <a:solidFill>
                <a:srgbClr val="E1E7EC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25" name="Google Shape;225;p25"/>
          <p:cNvPicPr preferRelativeResize="0"/>
          <p:nvPr/>
        </p:nvPicPr>
        <p:blipFill rotWithShape="1">
          <a:blip r:embed="rId3">
            <a:alphaModFix/>
          </a:blip>
          <a:srcRect l="20493" r="20499"/>
          <a:stretch/>
        </p:blipFill>
        <p:spPr>
          <a:xfrm>
            <a:off x="601125" y="1110475"/>
            <a:ext cx="2921400" cy="32961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p34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15" name="Google Shape;315;p34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Texto Simples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Tabela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Mapa de Calor</a:t>
            </a: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Gráfico de Dispersão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Gráfico de Linha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Mapa de Inclinação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Verticais 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Horizontais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Empilhadas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5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21" name="Google Shape;321;p35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Char char="●"/>
            </a:pPr>
            <a:r>
              <a:rPr lang="pt-BR"/>
              <a:t>Texto Simples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Uma forma simples de comunicar/ destacar apenas uma ou duas métricas relacionadas.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22" name="Google Shape;32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4650" y="2571743"/>
            <a:ext cx="2119426" cy="2182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3" name="Google Shape;32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8850" y="2865175"/>
            <a:ext cx="4160375" cy="1764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p36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29" name="Google Shape;329;p36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Tabela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Quase nunca é a melhor forma de representar um conjunto de dados.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Design leve dá destaque ao que realmente importa, os dados.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30" name="Google Shape;33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01100" y="3447413"/>
            <a:ext cx="5505450" cy="1533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37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36" name="Google Shape;336;p37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Mapa de Calor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Geralmente uma ótima alternativa às tabelas.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Utilizando a COR a nosso favor.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37" name="Google Shape;33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85750" y="3006400"/>
            <a:ext cx="5074350" cy="2043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Google Shape;342;p38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43" name="Google Shape;343;p38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Gráfico de Dispersão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Excelentes para mostrar a relação entre duas coisas.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44" name="Google Shape;34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2325" y="2665275"/>
            <a:ext cx="3729675" cy="2094216"/>
          </a:xfrm>
          <a:prstGeom prst="rect">
            <a:avLst/>
          </a:prstGeom>
          <a:noFill/>
          <a:ln>
            <a:noFill/>
          </a:ln>
        </p:spPr>
      </p:pic>
      <p:pic>
        <p:nvPicPr>
          <p:cNvPr id="345" name="Google Shape;345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35850" y="2633200"/>
            <a:ext cx="2934475" cy="2227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p39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51" name="Google Shape;351;p39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Gráfico de Linha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Geralmente utilizados com variáveis de tempo no eixo X.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Pode ter várias séries, porém, cuidados são necessários.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52" name="Google Shape;352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050" y="3206900"/>
            <a:ext cx="4907900" cy="1867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353" name="Google Shape;353;p3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8050" y="3224038"/>
            <a:ext cx="2551774" cy="18330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0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59" name="Google Shape;359;p40"/>
          <p:cNvSpPr txBox="1">
            <a:spLocks noGrp="1"/>
          </p:cNvSpPr>
          <p:nvPr>
            <p:ph type="body" idx="4294967295"/>
          </p:nvPr>
        </p:nvSpPr>
        <p:spPr>
          <a:xfrm>
            <a:off x="471900" y="1410000"/>
            <a:ext cx="52557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Gráficos de Inclinação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Ideal para comparação de dois períodos de tempo para múltiplas categorias.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60" name="Google Shape;36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78520" y="2571750"/>
            <a:ext cx="2443876" cy="23823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61" name="Google Shape;361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98950" y="2642802"/>
            <a:ext cx="2443875" cy="23571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41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67" name="Google Shape;367;p41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Verticais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Ótimo para comparar pontos extremos.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68" name="Google Shape;368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04975" y="2828925"/>
            <a:ext cx="5734050" cy="1924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42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74" name="Google Shape;374;p42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Verticais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Ótimo para comparar pontos extremos.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Qual o erro do gráfico abaixo?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75" name="Google Shape;375;p42"/>
          <p:cNvPicPr preferRelativeResize="0"/>
          <p:nvPr/>
        </p:nvPicPr>
        <p:blipFill rotWithShape="1">
          <a:blip r:embed="rId3">
            <a:alphaModFix/>
          </a:blip>
          <a:srcRect t="15874" r="50000"/>
          <a:stretch/>
        </p:blipFill>
        <p:spPr>
          <a:xfrm>
            <a:off x="4664400" y="1519792"/>
            <a:ext cx="4343174" cy="341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43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81" name="Google Shape;381;p43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Verticais 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Ótimo para comparar pontos extremos.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82" name="Google Shape;382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83725" y="2942400"/>
            <a:ext cx="4576550" cy="213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22"/>
        </a:solidFill>
        <a:effectLst/>
      </p:bgPr>
    </p:bg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26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chemeClr val="lt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O que terá na aula de hoje</a:t>
            </a:r>
            <a:endParaRPr sz="1520">
              <a:solidFill>
                <a:schemeClr val="lt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31" name="Google Shape;231;p26"/>
          <p:cNvCxnSpPr/>
          <p:nvPr/>
        </p:nvCxnSpPr>
        <p:spPr>
          <a:xfrm>
            <a:off x="-14150" y="558925"/>
            <a:ext cx="31464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2" name="Google Shape;232;p26"/>
          <p:cNvSpPr txBox="1"/>
          <p:nvPr/>
        </p:nvSpPr>
        <p:spPr>
          <a:xfrm>
            <a:off x="817567" y="908886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01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3" name="Google Shape;233;p26"/>
          <p:cNvSpPr txBox="1"/>
          <p:nvPr/>
        </p:nvSpPr>
        <p:spPr>
          <a:xfrm flipH="1">
            <a:off x="2768175" y="11952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O que significa Data Viz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4" name="Google Shape;234;p26"/>
          <p:cNvSpPr txBox="1"/>
          <p:nvPr/>
        </p:nvSpPr>
        <p:spPr>
          <a:xfrm>
            <a:off x="817567" y="1534387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02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5" name="Google Shape;235;p26"/>
          <p:cNvSpPr txBox="1"/>
          <p:nvPr/>
        </p:nvSpPr>
        <p:spPr>
          <a:xfrm flipH="1">
            <a:off x="2768175" y="1820723"/>
            <a:ext cx="5573100" cy="46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História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6" name="Google Shape;236;p26"/>
          <p:cNvSpPr txBox="1"/>
          <p:nvPr/>
        </p:nvSpPr>
        <p:spPr>
          <a:xfrm>
            <a:off x="817567" y="2156180"/>
            <a:ext cx="1950600" cy="104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3500">
                <a:solidFill>
                  <a:srgbClr val="EEE6E4"/>
                </a:solidFill>
                <a:latin typeface="Space Grotesk Light"/>
                <a:ea typeface="Space Grotesk Light"/>
                <a:cs typeface="Space Grotesk Light"/>
                <a:sym typeface="Space Grotesk Light"/>
              </a:rPr>
              <a:t>03</a:t>
            </a:r>
            <a:endParaRPr sz="3500">
              <a:solidFill>
                <a:srgbClr val="EEE6E4"/>
              </a:solidFill>
              <a:latin typeface="Space Grotesk Light"/>
              <a:ea typeface="Space Grotesk Light"/>
              <a:cs typeface="Space Grotesk Light"/>
              <a:sym typeface="Space Grotesk Light"/>
            </a:endParaRPr>
          </a:p>
        </p:txBody>
      </p:sp>
      <p:sp>
        <p:nvSpPr>
          <p:cNvPr id="237" name="Google Shape;237;p26"/>
          <p:cNvSpPr txBox="1"/>
          <p:nvPr/>
        </p:nvSpPr>
        <p:spPr>
          <a:xfrm flipH="1">
            <a:off x="2800315" y="2332183"/>
            <a:ext cx="5573100" cy="67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600">
                <a:solidFill>
                  <a:srgbClr val="AEFFC1"/>
                </a:solidFill>
                <a:latin typeface="Space Grotesk Medium"/>
                <a:ea typeface="Space Grotesk Medium"/>
                <a:cs typeface="Space Grotesk Medium"/>
                <a:sym typeface="Space Grotesk Medium"/>
              </a:rPr>
              <a:t>Tipos de gráficos</a:t>
            </a:r>
            <a:endParaRPr sz="1600">
              <a:solidFill>
                <a:srgbClr val="AEFFC1"/>
              </a:solidFill>
              <a:latin typeface="Space Grotesk Medium"/>
              <a:ea typeface="Space Grotesk Medium"/>
              <a:cs typeface="Space Grotesk Medium"/>
              <a:sym typeface="Space Grotesk Medium"/>
            </a:endParaRPr>
          </a:p>
        </p:txBody>
      </p:sp>
      <p:sp>
        <p:nvSpPr>
          <p:cNvPr id="238" name="Google Shape;238;p26"/>
          <p:cNvSpPr/>
          <p:nvPr/>
        </p:nvSpPr>
        <p:spPr>
          <a:xfrm rot="5400000">
            <a:off x="1946325" y="1349275"/>
            <a:ext cx="185400" cy="160500"/>
          </a:xfrm>
          <a:prstGeom prst="triangle">
            <a:avLst>
              <a:gd name="adj" fmla="val 50000"/>
            </a:avLst>
          </a:prstGeom>
          <a:solidFill>
            <a:srgbClr val="FFE36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4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88" name="Google Shape;388;p44"/>
          <p:cNvSpPr txBox="1">
            <a:spLocks noGrp="1"/>
          </p:cNvSpPr>
          <p:nvPr>
            <p:ph type="body" idx="4294967295"/>
          </p:nvPr>
        </p:nvSpPr>
        <p:spPr>
          <a:xfrm>
            <a:off x="471900" y="1409991"/>
            <a:ext cx="82221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Verticais Empilhadas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Servem para utilizar mais de uma variável categórica/qualitativa em uma mesmo gráfico.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Exigem muito cuidado.</a:t>
            </a:r>
            <a:endParaRPr/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800">
              <a:solidFill>
                <a:schemeClr val="lt2"/>
              </a:solidFill>
            </a:endParaRPr>
          </a:p>
        </p:txBody>
      </p:sp>
      <p:pic>
        <p:nvPicPr>
          <p:cNvPr id="389" name="Google Shape;389;p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65600" y="2948850"/>
            <a:ext cx="5753100" cy="1981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45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200"/>
              <a:buNone/>
            </a:pPr>
            <a:r>
              <a:rPr lang="pt-BR"/>
              <a:t>Tipos de Visualização</a:t>
            </a:r>
            <a:endParaRPr/>
          </a:p>
        </p:txBody>
      </p:sp>
      <p:sp>
        <p:nvSpPr>
          <p:cNvPr id="395" name="Google Shape;395;p45"/>
          <p:cNvSpPr txBox="1">
            <a:spLocks noGrp="1"/>
          </p:cNvSpPr>
          <p:nvPr>
            <p:ph type="body" idx="4294967295"/>
          </p:nvPr>
        </p:nvSpPr>
        <p:spPr>
          <a:xfrm>
            <a:off x="471900" y="1410000"/>
            <a:ext cx="4554300" cy="321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pt-BR"/>
              <a:t>Barras Horizontais Empilhadas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Facilita muito a leitura das variáveis categóricas.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pt-BR"/>
              <a:t>Permite comparações de forma muito facilitada.</a:t>
            </a:r>
            <a:endParaRPr sz="1800">
              <a:solidFill>
                <a:schemeClr val="lt2"/>
              </a:solidFill>
            </a:endParaRPr>
          </a:p>
        </p:txBody>
      </p:sp>
      <p:pic>
        <p:nvPicPr>
          <p:cNvPr id="396" name="Google Shape;396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839046" y="1805075"/>
            <a:ext cx="4204325" cy="2429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3" name="Google Shape;243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64775" y="153925"/>
            <a:ext cx="2987512" cy="4219650"/>
          </a:xfrm>
          <a:prstGeom prst="rect">
            <a:avLst/>
          </a:prstGeom>
          <a:noFill/>
          <a:ln>
            <a:noFill/>
          </a:ln>
        </p:spPr>
      </p:pic>
      <p:sp>
        <p:nvSpPr>
          <p:cNvPr id="244" name="Google Shape;244;p27"/>
          <p:cNvSpPr txBox="1"/>
          <p:nvPr/>
        </p:nvSpPr>
        <p:spPr>
          <a:xfrm>
            <a:off x="5234725" y="4373575"/>
            <a:ext cx="3000000" cy="73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3810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200" b="1">
                <a:solidFill>
                  <a:srgbClr val="02024A"/>
                </a:solidFill>
                <a:latin typeface="Raleway"/>
                <a:ea typeface="Raleway"/>
                <a:cs typeface="Raleway"/>
                <a:sym typeface="Raleway"/>
              </a:rPr>
              <a:t>Livro: Storytelling com dados: Um guia sobre visualização de dados para profissionais de negócios</a:t>
            </a:r>
            <a:endParaRPr sz="1200">
              <a:solidFill>
                <a:srgbClr val="02024A"/>
              </a:solidFill>
            </a:endParaRPr>
          </a:p>
        </p:txBody>
      </p:sp>
      <p:sp>
        <p:nvSpPr>
          <p:cNvPr id="245" name="Google Shape;245;p27"/>
          <p:cNvSpPr txBox="1"/>
          <p:nvPr/>
        </p:nvSpPr>
        <p:spPr>
          <a:xfrm>
            <a:off x="712300" y="1335950"/>
            <a:ext cx="4061400" cy="240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O que significa Visualização de dados?</a:t>
            </a:r>
            <a:endParaRPr sz="26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6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 b="1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“A visualização de dados consiste na representação gráfica de informações e dados. Usando elementos visuais, como diagramas, gráficos e mapas, a visualização de dados é uma forma acessível de ver e entender exceções, tendências e padrões nos dados.” </a:t>
            </a:r>
            <a:r>
              <a:rPr lang="pt-BR" sz="1100" b="1" u="sng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Tableau</a:t>
            </a:r>
            <a:endParaRPr sz="1100" b="1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46" name="Google Shape;246;p27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Viz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40427">
            <a:alpha val="2600"/>
          </a:srgbClr>
        </a:solidFill>
        <a:effectLst/>
      </p:bgPr>
    </p:bg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28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Viz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cxnSp>
        <p:nvCxnSpPr>
          <p:cNvPr id="252" name="Google Shape;252;p28"/>
          <p:cNvCxnSpPr/>
          <p:nvPr/>
        </p:nvCxnSpPr>
        <p:spPr>
          <a:xfrm>
            <a:off x="-14150" y="558925"/>
            <a:ext cx="1549500" cy="0"/>
          </a:xfrm>
          <a:prstGeom prst="straightConnector1">
            <a:avLst/>
          </a:prstGeom>
          <a:noFill/>
          <a:ln w="19050" cap="flat" cmpd="sng">
            <a:solidFill>
              <a:srgbClr val="AEFFC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253" name="Google Shape;25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89513" y="-411137"/>
            <a:ext cx="1181400" cy="1181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4" name="Google Shape;25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55" name="Google Shape;255;p28"/>
          <p:cNvPicPr preferRelativeResize="0"/>
          <p:nvPr/>
        </p:nvPicPr>
        <p:blipFill rotWithShape="1">
          <a:blip r:embed="rId5">
            <a:alphaModFix/>
          </a:blip>
          <a:srcRect t="3340" b="957"/>
          <a:stretch/>
        </p:blipFill>
        <p:spPr>
          <a:xfrm>
            <a:off x="1050750" y="1259150"/>
            <a:ext cx="1943400" cy="2529300"/>
          </a:xfrm>
          <a:prstGeom prst="roundRect">
            <a:avLst>
              <a:gd name="adj" fmla="val 4847"/>
            </a:avLst>
          </a:prstGeom>
          <a:noFill/>
          <a:ln>
            <a:noFill/>
          </a:ln>
        </p:spPr>
      </p:pic>
      <p:pic>
        <p:nvPicPr>
          <p:cNvPr id="256" name="Google Shape;256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-457012" y="4407225"/>
            <a:ext cx="1181400" cy="1181400"/>
          </a:xfrm>
          <a:prstGeom prst="rect">
            <a:avLst/>
          </a:prstGeom>
          <a:noFill/>
          <a:ln>
            <a:noFill/>
          </a:ln>
        </p:spPr>
      </p:pic>
      <p:sp>
        <p:nvSpPr>
          <p:cNvPr id="257" name="Google Shape;257;p28"/>
          <p:cNvSpPr txBox="1">
            <a:spLocks noGrp="1"/>
          </p:cNvSpPr>
          <p:nvPr>
            <p:ph type="title" idx="2"/>
          </p:nvPr>
        </p:nvSpPr>
        <p:spPr>
          <a:xfrm>
            <a:off x="4355700" y="12591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Mas por que visualizamos dados através de representações gráficas?</a:t>
            </a:r>
            <a:endParaRPr/>
          </a:p>
        </p:txBody>
      </p:sp>
      <p:sp>
        <p:nvSpPr>
          <p:cNvPr id="258" name="Google Shape;258;p28"/>
          <p:cNvSpPr txBox="1">
            <a:spLocks noGrp="1"/>
          </p:cNvSpPr>
          <p:nvPr>
            <p:ph type="title" idx="3"/>
          </p:nvPr>
        </p:nvSpPr>
        <p:spPr>
          <a:xfrm>
            <a:off x="4423275" y="2548000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Porque é muito mais difícil sem elas!</a:t>
            </a:r>
            <a:endParaRPr/>
          </a:p>
        </p:txBody>
      </p:sp>
      <p:sp>
        <p:nvSpPr>
          <p:cNvPr id="259" name="Google Shape;259;p28"/>
          <p:cNvSpPr txBox="1">
            <a:spLocks noGrp="1"/>
          </p:cNvSpPr>
          <p:nvPr>
            <p:ph type="title" idx="3"/>
          </p:nvPr>
        </p:nvSpPr>
        <p:spPr>
          <a:xfrm>
            <a:off x="162600" y="3987775"/>
            <a:ext cx="3921600" cy="94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100"/>
              <a:t>Fonte: </a:t>
            </a:r>
            <a:r>
              <a:rPr lang="pt-BR" sz="1100" u="sng">
                <a:solidFill>
                  <a:schemeClr val="hlink"/>
                </a:solidFill>
                <a:hlinkClick r:id="rId6"/>
              </a:rPr>
              <a:t>Data Visualization – History and origins</a:t>
            </a:r>
            <a:endParaRPr sz="11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4" name="Google Shape;26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9"/>
          <p:cNvSpPr txBox="1">
            <a:spLocks noGrp="1"/>
          </p:cNvSpPr>
          <p:nvPr>
            <p:ph type="title" idx="4294967295"/>
          </p:nvPr>
        </p:nvSpPr>
        <p:spPr>
          <a:xfrm>
            <a:off x="147850" y="941950"/>
            <a:ext cx="44976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população mais cresceu nos últimos anos?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Feminina ou Masculina?</a:t>
            </a:r>
            <a:endParaRPr/>
          </a:p>
        </p:txBody>
      </p:sp>
      <p:pic>
        <p:nvPicPr>
          <p:cNvPr id="266" name="Google Shape;266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53575" y="882775"/>
            <a:ext cx="4193750" cy="2877925"/>
          </a:xfrm>
          <a:prstGeom prst="rect">
            <a:avLst/>
          </a:prstGeom>
          <a:noFill/>
          <a:ln>
            <a:noFill/>
          </a:ln>
        </p:spPr>
      </p:pic>
      <p:sp>
        <p:nvSpPr>
          <p:cNvPr id="267" name="Google Shape;267;p29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Viz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2" name="Google Shape;272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sp>
        <p:nvSpPr>
          <p:cNvPr id="273" name="Google Shape;273;p30"/>
          <p:cNvSpPr txBox="1">
            <a:spLocks noGrp="1"/>
          </p:cNvSpPr>
          <p:nvPr>
            <p:ph type="title" idx="4294967295"/>
          </p:nvPr>
        </p:nvSpPr>
        <p:spPr>
          <a:xfrm>
            <a:off x="147850" y="941950"/>
            <a:ext cx="8496000" cy="1515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/>
              <a:t>Qual população mais cresceu nos últimos anos?</a:t>
            </a:r>
            <a:endParaRPr/>
          </a:p>
        </p:txBody>
      </p:sp>
      <p:pic>
        <p:nvPicPr>
          <p:cNvPr id="274" name="Google Shape;27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552850" y="1535900"/>
            <a:ext cx="5815950" cy="3495876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30"/>
          <p:cNvSpPr txBox="1">
            <a:spLocks noGrp="1"/>
          </p:cNvSpPr>
          <p:nvPr>
            <p:ph type="title"/>
          </p:nvPr>
        </p:nvSpPr>
        <p:spPr>
          <a:xfrm>
            <a:off x="311700" y="249142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212121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Data Viz</a:t>
            </a:r>
            <a:endParaRPr sz="1520">
              <a:solidFill>
                <a:srgbClr val="212121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C2ECB"/>
        </a:solidFill>
        <a:effectLst/>
      </p:bgPr>
    </p:bg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" y="276752"/>
            <a:ext cx="2216550" cy="2216550"/>
          </a:xfrm>
          <a:prstGeom prst="rect">
            <a:avLst/>
          </a:prstGeom>
          <a:noFill/>
          <a:ln>
            <a:noFill/>
          </a:ln>
        </p:spPr>
      </p:pic>
      <p:sp>
        <p:nvSpPr>
          <p:cNvPr id="281" name="Google Shape;281;p31"/>
          <p:cNvSpPr txBox="1"/>
          <p:nvPr/>
        </p:nvSpPr>
        <p:spPr>
          <a:xfrm>
            <a:off x="712300" y="1335950"/>
            <a:ext cx="37383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600" b="1">
                <a:solidFill>
                  <a:srgbClr val="EEEEEE"/>
                </a:solidFill>
                <a:latin typeface="Space Grotesk"/>
                <a:ea typeface="Space Grotesk"/>
                <a:cs typeface="Space Grotesk"/>
                <a:sym typeface="Space Grotesk"/>
              </a:rPr>
              <a:t>Mas o que são estas representações gráficas?</a:t>
            </a:r>
            <a:endParaRPr sz="2600" b="1">
              <a:solidFill>
                <a:srgbClr val="EEEEEE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pic>
        <p:nvPicPr>
          <p:cNvPr id="282" name="Google Shape;282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008445" y="4033320"/>
            <a:ext cx="1654775" cy="1654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83" name="Google Shape;283;p31"/>
          <p:cNvGrpSpPr/>
          <p:nvPr/>
        </p:nvGrpSpPr>
        <p:grpSpPr>
          <a:xfrm>
            <a:off x="874874" y="3834189"/>
            <a:ext cx="205000" cy="331901"/>
            <a:chOff x="5059700" y="2334775"/>
            <a:chExt cx="40775" cy="66025"/>
          </a:xfrm>
        </p:grpSpPr>
        <p:sp>
          <p:nvSpPr>
            <p:cNvPr id="284" name="Google Shape;284;p31"/>
            <p:cNvSpPr/>
            <p:nvPr/>
          </p:nvSpPr>
          <p:spPr>
            <a:xfrm>
              <a:off x="5059700" y="2334775"/>
              <a:ext cx="12475" cy="10525"/>
            </a:xfrm>
            <a:custGeom>
              <a:avLst/>
              <a:gdLst/>
              <a:ahLst/>
              <a:cxnLst/>
              <a:rect l="l" t="t" r="r" b="b"/>
              <a:pathLst>
                <a:path w="499" h="421" extrusionOk="0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31"/>
            <p:cNvSpPr/>
            <p:nvPr/>
          </p:nvSpPr>
          <p:spPr>
            <a:xfrm>
              <a:off x="5059700" y="2348650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31"/>
            <p:cNvSpPr/>
            <p:nvPr/>
          </p:nvSpPr>
          <p:spPr>
            <a:xfrm>
              <a:off x="50597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31"/>
            <p:cNvSpPr/>
            <p:nvPr/>
          </p:nvSpPr>
          <p:spPr>
            <a:xfrm>
              <a:off x="5059700" y="2376400"/>
              <a:ext cx="12475" cy="10500"/>
            </a:xfrm>
            <a:custGeom>
              <a:avLst/>
              <a:gdLst/>
              <a:ahLst/>
              <a:cxnLst/>
              <a:rect l="l" t="t" r="r" b="b"/>
              <a:pathLst>
                <a:path w="499" h="420" extrusionOk="0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31"/>
            <p:cNvSpPr/>
            <p:nvPr/>
          </p:nvSpPr>
          <p:spPr>
            <a:xfrm>
              <a:off x="5059700" y="2390125"/>
              <a:ext cx="12475" cy="10675"/>
            </a:xfrm>
            <a:custGeom>
              <a:avLst/>
              <a:gdLst/>
              <a:ahLst/>
              <a:cxnLst/>
              <a:rect l="l" t="t" r="r" b="b"/>
              <a:pathLst>
                <a:path w="499" h="427" extrusionOk="0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31"/>
            <p:cNvSpPr/>
            <p:nvPr/>
          </p:nvSpPr>
          <p:spPr>
            <a:xfrm>
              <a:off x="5073950" y="2348650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31"/>
            <p:cNvSpPr/>
            <p:nvPr/>
          </p:nvSpPr>
          <p:spPr>
            <a:xfrm>
              <a:off x="5073950" y="2362525"/>
              <a:ext cx="12275" cy="10550"/>
            </a:xfrm>
            <a:custGeom>
              <a:avLst/>
              <a:gdLst/>
              <a:ahLst/>
              <a:cxnLst/>
              <a:rect l="l" t="t" r="r" b="b"/>
              <a:pathLst>
                <a:path w="491" h="422" extrusionOk="0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31"/>
            <p:cNvSpPr/>
            <p:nvPr/>
          </p:nvSpPr>
          <p:spPr>
            <a:xfrm>
              <a:off x="5074000" y="2376400"/>
              <a:ext cx="12225" cy="10500"/>
            </a:xfrm>
            <a:custGeom>
              <a:avLst/>
              <a:gdLst/>
              <a:ahLst/>
              <a:cxnLst/>
              <a:rect l="l" t="t" r="r" b="b"/>
              <a:pathLst>
                <a:path w="489" h="420" extrusionOk="0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31"/>
            <p:cNvSpPr/>
            <p:nvPr/>
          </p:nvSpPr>
          <p:spPr>
            <a:xfrm>
              <a:off x="5088000" y="2362525"/>
              <a:ext cx="12475" cy="10550"/>
            </a:xfrm>
            <a:custGeom>
              <a:avLst/>
              <a:gdLst/>
              <a:ahLst/>
              <a:cxnLst/>
              <a:rect l="l" t="t" r="r" b="b"/>
              <a:pathLst>
                <a:path w="499" h="422" extrusionOk="0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noFill/>
            <a:ln w="9525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32"/>
          <p:cNvSpPr txBox="1">
            <a:spLocks noGrp="1"/>
          </p:cNvSpPr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65131"/>
              <a:buFont typeface="Arial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Gráficos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298" name="Google Shape;298;p32"/>
          <p:cNvSpPr txBox="1"/>
          <p:nvPr/>
        </p:nvSpPr>
        <p:spPr>
          <a:xfrm>
            <a:off x="413775" y="2345075"/>
            <a:ext cx="4189200" cy="64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500">
                <a:solidFill>
                  <a:srgbClr val="02024A"/>
                </a:solidFill>
                <a:latin typeface="Space Grotesk"/>
                <a:ea typeface="Space Grotesk"/>
                <a:cs typeface="Space Grotesk"/>
                <a:sym typeface="Space Grotesk"/>
              </a:rPr>
              <a:t>São as representações que facilitam a análise de dados.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299" name="Google Shape;299;p32"/>
          <p:cNvSpPr txBox="1">
            <a:spLocks noGrp="1"/>
          </p:cNvSpPr>
          <p:nvPr>
            <p:ph type="subTitle" idx="4294967295"/>
          </p:nvPr>
        </p:nvSpPr>
        <p:spPr>
          <a:xfrm>
            <a:off x="336850" y="1793675"/>
            <a:ext cx="4155600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>
                <a:solidFill>
                  <a:srgbClr val="02024A"/>
                </a:solidFill>
              </a:rPr>
              <a:t>Gráficos</a:t>
            </a:r>
            <a:endParaRPr sz="2400" b="1">
              <a:solidFill>
                <a:srgbClr val="02024A"/>
              </a:solidFill>
            </a:endParaRPr>
          </a:p>
        </p:txBody>
      </p:sp>
      <p:pic>
        <p:nvPicPr>
          <p:cNvPr id="300" name="Google Shape;300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14575" y="3315088"/>
            <a:ext cx="3709850" cy="3709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1" name="Google Shape;301;p32"/>
          <p:cNvPicPr preferRelativeResize="0"/>
          <p:nvPr/>
        </p:nvPicPr>
        <p:blipFill rotWithShape="1">
          <a:blip r:embed="rId4">
            <a:alphaModFix/>
          </a:blip>
          <a:srcRect l="20456" r="20456"/>
          <a:stretch/>
        </p:blipFill>
        <p:spPr>
          <a:xfrm>
            <a:off x="5080843" y="923826"/>
            <a:ext cx="2921400" cy="3296100"/>
          </a:xfrm>
          <a:prstGeom prst="roundRect">
            <a:avLst>
              <a:gd name="adj" fmla="val 6282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33"/>
          <p:cNvSpPr txBox="1">
            <a:spLocks noGrp="1"/>
          </p:cNvSpPr>
          <p:nvPr>
            <p:ph type="title"/>
          </p:nvPr>
        </p:nvSpPr>
        <p:spPr>
          <a:xfrm>
            <a:off x="311700" y="150383"/>
            <a:ext cx="3623400" cy="24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SzPct val="65131"/>
              <a:buNone/>
            </a:pPr>
            <a:r>
              <a:rPr lang="pt-BR" sz="1520">
                <a:solidFill>
                  <a:srgbClr val="170087"/>
                </a:solidFill>
                <a:latin typeface="Space Grotesk SemiBold"/>
                <a:ea typeface="Space Grotesk SemiBold"/>
                <a:cs typeface="Space Grotesk SemiBold"/>
                <a:sym typeface="Space Grotesk SemiBold"/>
              </a:rPr>
              <a:t>Gráficos</a:t>
            </a:r>
            <a:endParaRPr sz="1520">
              <a:solidFill>
                <a:srgbClr val="170087"/>
              </a:solidFill>
              <a:latin typeface="Space Grotesk SemiBold"/>
              <a:ea typeface="Space Grotesk SemiBold"/>
              <a:cs typeface="Space Grotesk SemiBold"/>
              <a:sym typeface="Space Grotesk SemiBold"/>
            </a:endParaRPr>
          </a:p>
        </p:txBody>
      </p:sp>
      <p:sp>
        <p:nvSpPr>
          <p:cNvPr id="307" name="Google Shape;307;p33"/>
          <p:cNvSpPr txBox="1"/>
          <p:nvPr/>
        </p:nvSpPr>
        <p:spPr>
          <a:xfrm>
            <a:off x="413775" y="1430675"/>
            <a:ext cx="4155600" cy="1800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3"/>
              </a:rPr>
              <a:t>https://datavizcatalogue.com/search.html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4"/>
              </a:rPr>
              <a:t>https://www.storytellingwithdata.com/chart-guide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5"/>
              </a:rPr>
              <a:t>DataViz FT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457200" lvl="0" indent="-323850" algn="l" rtl="0">
              <a:spcBef>
                <a:spcPts val="0"/>
              </a:spcBef>
              <a:spcAft>
                <a:spcPts val="0"/>
              </a:spcAft>
              <a:buSzPts val="1500"/>
              <a:buFont typeface="Space Grotesk"/>
              <a:buChar char="●"/>
            </a:pPr>
            <a:r>
              <a:rPr lang="pt-BR" sz="1500" u="sng">
                <a:solidFill>
                  <a:schemeClr val="hlink"/>
                </a:solidFill>
                <a:latin typeface="Space Grotesk"/>
                <a:ea typeface="Space Grotesk"/>
                <a:cs typeface="Space Grotesk"/>
                <a:sym typeface="Space Grotesk"/>
                <a:hlinkClick r:id="rId6"/>
              </a:rPr>
              <a:t>https://datavizproject.com/</a:t>
            </a: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02024A"/>
              </a:solidFill>
              <a:latin typeface="Space Grotesk"/>
              <a:ea typeface="Space Grotesk"/>
              <a:cs typeface="Space Grotesk"/>
              <a:sym typeface="Space Grotesk"/>
            </a:endParaRPr>
          </a:p>
        </p:txBody>
      </p:sp>
      <p:sp>
        <p:nvSpPr>
          <p:cNvPr id="308" name="Google Shape;308;p33"/>
          <p:cNvSpPr txBox="1">
            <a:spLocks noGrp="1"/>
          </p:cNvSpPr>
          <p:nvPr>
            <p:ph type="subTitle" idx="4294967295"/>
          </p:nvPr>
        </p:nvSpPr>
        <p:spPr>
          <a:xfrm>
            <a:off x="336850" y="726875"/>
            <a:ext cx="4155600" cy="69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50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pt-BR" sz="2400" b="1">
                <a:solidFill>
                  <a:srgbClr val="02024A"/>
                </a:solidFill>
              </a:rPr>
              <a:t>Tipos de gráficos</a:t>
            </a:r>
            <a:endParaRPr sz="2400" b="1">
              <a:solidFill>
                <a:srgbClr val="02024A"/>
              </a:solidFill>
            </a:endParaRPr>
          </a:p>
        </p:txBody>
      </p:sp>
      <p:pic>
        <p:nvPicPr>
          <p:cNvPr id="309" name="Google Shape;309;p33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692602" y="227525"/>
            <a:ext cx="3413875" cy="4101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473</Words>
  <Application>Microsoft Office PowerPoint</Application>
  <PresentationFormat>Apresentação na tela (16:9)</PresentationFormat>
  <Paragraphs>84</Paragraphs>
  <Slides>21</Slides>
  <Notes>21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21</vt:i4>
      </vt:variant>
    </vt:vector>
  </HeadingPairs>
  <TitlesOfParts>
    <vt:vector size="29" baseType="lpstr">
      <vt:lpstr>Arial</vt:lpstr>
      <vt:lpstr>Space Grotesk Light</vt:lpstr>
      <vt:lpstr>Space Grotesk SemiBold</vt:lpstr>
      <vt:lpstr>Raleway</vt:lpstr>
      <vt:lpstr>Proxima Nova Semibold</vt:lpstr>
      <vt:lpstr>Space Grotesk</vt:lpstr>
      <vt:lpstr>Space Grotesk Medium</vt:lpstr>
      <vt:lpstr>Simple Light</vt:lpstr>
      <vt:lpstr>Apresentação do PowerPoint</vt:lpstr>
      <vt:lpstr>O que terá na aula de hoje</vt:lpstr>
      <vt:lpstr>Data Viz</vt:lpstr>
      <vt:lpstr>Data Viz</vt:lpstr>
      <vt:lpstr>Qual população mais cresceu nos últimos anos?  Feminina ou Masculina?</vt:lpstr>
      <vt:lpstr>Qual população mais cresceu nos últimos anos?</vt:lpstr>
      <vt:lpstr>Apresentação do PowerPoint</vt:lpstr>
      <vt:lpstr>Gráficos</vt:lpstr>
      <vt:lpstr>Gráficos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  <vt:lpstr>Tipos de Visualização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cp:lastModifiedBy>Leo Koki Shashiki</cp:lastModifiedBy>
  <cp:revision>1</cp:revision>
  <dcterms:modified xsi:type="dcterms:W3CDTF">2023-05-27T19:57:54Z</dcterms:modified>
</cp:coreProperties>
</file>